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A8FE-F60E-47AC-8EFF-6E52F2A09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0420D7-E8D0-4285-95F3-381D734C1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1ACB2-2238-4A44-BC2A-A2FD034E6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57C0-BB46-4638-81FD-2266A951BC8A}" type="datetimeFigureOut">
              <a:rPr lang="en-AU" smtClean="0"/>
              <a:t>23/03/2024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86244-93A7-4B6F-976C-9970627BD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227D7-6629-492C-A199-B9A1EE594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2A36-A9D0-4708-9BC2-EB20F9552B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981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55D07-F7DB-41BE-BA6F-8C474D806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D8F302-5DAB-4BDF-9245-3C37CF08A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98CD7-B2C3-4BDA-85B7-9441CD984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57C0-BB46-4638-81FD-2266A951BC8A}" type="datetimeFigureOut">
              <a:rPr lang="en-AU" smtClean="0"/>
              <a:t>23/03/2024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E9496-AE97-40E6-9438-48057E079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C33F5-1110-4ADC-9AC9-D15E9F07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2A36-A9D0-4708-9BC2-EB20F9552B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712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7AB6DE-855D-4F37-AD08-4F16514484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1D5E4B-F056-4F5D-AD78-32082572C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8E071-C0AB-4B5B-925F-5B2CBC5C2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57C0-BB46-4638-81FD-2266A951BC8A}" type="datetimeFigureOut">
              <a:rPr lang="en-AU" smtClean="0"/>
              <a:t>23/03/2024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60F07-5C6C-41E1-9ED0-697BE7EB5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287CE-B1E7-460C-B543-91E62A5BE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2A36-A9D0-4708-9BC2-EB20F9552B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62774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B20C5-5803-493F-BD33-524B8ECAE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FF603-82B9-4F61-B535-A7359800C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9AE87-D95B-41D8-BE92-E8BCD68E1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57C0-BB46-4638-81FD-2266A951BC8A}" type="datetimeFigureOut">
              <a:rPr lang="en-AU" smtClean="0"/>
              <a:t>23/03/2024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B094A-8ED6-4915-BEFA-6B968D845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EB21E-905F-4249-B467-410F1F2D8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2A36-A9D0-4708-9BC2-EB20F9552B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263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6FCBC-8CE3-42C0-ADC4-41C55DD12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B4949-7080-49A6-8FC9-AB370978F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2596C-4754-44DE-824E-C1E12A6C5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57C0-BB46-4638-81FD-2266A951BC8A}" type="datetimeFigureOut">
              <a:rPr lang="en-AU" smtClean="0"/>
              <a:t>23/03/2024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4A647-1FED-4FEE-B62A-D5DD0B6A3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1117B-A6D4-4E03-8AA4-C9298773D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2A36-A9D0-4708-9BC2-EB20F9552B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8365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40F90-8C8C-497F-8A5E-D199FCFEA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A11AB-413A-4BD2-989B-C84B839F7A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5AD96-3532-454A-91CD-89B8873F8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5E344-61A3-4B6F-84D4-BC266E409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57C0-BB46-4638-81FD-2266A951BC8A}" type="datetimeFigureOut">
              <a:rPr lang="en-AU" smtClean="0"/>
              <a:t>23/03/2024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90B44F-0025-4ECC-8A80-6A3242F22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B7430-88B2-4C75-B93B-435AA2136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2A36-A9D0-4708-9BC2-EB20F9552B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271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21A12-22DC-4FA4-A47F-F31260F3E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7F4A9-3F49-4B44-918F-A1EC20C16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2B4BBB-D67B-4D59-89D9-9CED1E829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F2A156-08A3-4D56-BF47-A7DD0B5BEA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9B33A1-102C-49B9-AA43-BC33F561E9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4D1E6D-7D1A-46AF-ADBA-1E7D44ACD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57C0-BB46-4638-81FD-2266A951BC8A}" type="datetimeFigureOut">
              <a:rPr lang="en-AU" smtClean="0"/>
              <a:t>23/03/2024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D7CDA-38AE-4F91-BC39-B94199638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D177FA-6085-473A-9317-D3C91A53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2A36-A9D0-4708-9BC2-EB20F9552B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56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C4BBA-C762-4DC3-8E7D-E6364E76C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58E441-D3F0-4B97-BD2A-E6A2ECEEB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57C0-BB46-4638-81FD-2266A951BC8A}" type="datetimeFigureOut">
              <a:rPr lang="en-AU" smtClean="0"/>
              <a:t>23/03/2024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A1BC5B-7D43-465A-8995-7141F151D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59DE6A-0755-4612-AD2D-764C3D416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2A36-A9D0-4708-9BC2-EB20F9552B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45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F20D0A-D5FD-4EC0-8D9C-0824D661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57C0-BB46-4638-81FD-2266A951BC8A}" type="datetimeFigureOut">
              <a:rPr lang="en-AU" smtClean="0"/>
              <a:t>23/03/2024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36BB85-66CF-40BB-82FA-F5F652819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CDB39B-DB5E-43A2-992E-A5B57E645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2A36-A9D0-4708-9BC2-EB20F9552B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775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93493-5AC2-4E2D-8BC0-E5362D190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9B9D7-CB53-4355-B679-7FF5D15E6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1A5B4A-3E93-4C32-9294-255EF1BA6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911325-9229-474F-9331-0978A413E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57C0-BB46-4638-81FD-2266A951BC8A}" type="datetimeFigureOut">
              <a:rPr lang="en-AU" smtClean="0"/>
              <a:t>23/03/2024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A5E328-608A-41D6-BF2A-5925CCF7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18783-CDFC-4934-8162-6BF32AAC0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2A36-A9D0-4708-9BC2-EB20F9552B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9862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B8461-BF34-4EE3-B819-4B414CDFC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5AE6E9-5016-47A6-A3D4-F9E3AEC8B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853D7-A2B5-4826-865C-213E795F4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AE4F4-6FC8-46B9-A53C-8FD51ACDE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57C0-BB46-4638-81FD-2266A951BC8A}" type="datetimeFigureOut">
              <a:rPr lang="en-AU" smtClean="0"/>
              <a:t>23/03/2024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80C5C-B699-4E16-A779-BC7D42A32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772921-39A5-4640-A425-7DB23B7F3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2A36-A9D0-4708-9BC2-EB20F9552B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5607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025E55-56C2-4769-9DA8-7B77B1E7B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59FE96-4F29-4729-A07F-296B32FE7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814AC-67B5-49E3-9D51-20794EF3D1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E57C0-BB46-4638-81FD-2266A951BC8A}" type="datetimeFigureOut">
              <a:rPr lang="en-AU" smtClean="0"/>
              <a:t>23/03/2024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E6782-7800-4542-BC3D-64E907B9AD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CA67D-5A56-43BA-81AC-5368F45817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32A36-A9D0-4708-9BC2-EB20F9552B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377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CD17E0F-7C0B-437F-9D72-85AF7CCB693A}"/>
              </a:ext>
            </a:extLst>
          </p:cNvPr>
          <p:cNvSpPr/>
          <p:nvPr/>
        </p:nvSpPr>
        <p:spPr>
          <a:xfrm>
            <a:off x="195551" y="1259269"/>
            <a:ext cx="1602769" cy="119180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Person with SASH grievance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ED9D9A-BD34-4488-9522-620C83847BE0}"/>
              </a:ext>
            </a:extLst>
          </p:cNvPr>
          <p:cNvSpPr txBox="1"/>
          <p:nvPr/>
        </p:nvSpPr>
        <p:spPr>
          <a:xfrm>
            <a:off x="38008" y="2895363"/>
            <a:ext cx="9510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Take no </a:t>
            </a:r>
          </a:p>
          <a:p>
            <a:r>
              <a:rPr lang="en-US" dirty="0"/>
              <a:t>action</a:t>
            </a:r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2768B0-FBD9-4BDF-AA69-D057E3B0B670}"/>
              </a:ext>
            </a:extLst>
          </p:cNvPr>
          <p:cNvSpPr/>
          <p:nvPr/>
        </p:nvSpPr>
        <p:spPr>
          <a:xfrm>
            <a:off x="5866086" y="568960"/>
            <a:ext cx="1602769" cy="10007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Formal </a:t>
            </a:r>
          </a:p>
          <a:p>
            <a:pPr algn="ctr"/>
            <a:r>
              <a:rPr lang="en-US" dirty="0"/>
              <a:t>Report</a:t>
            </a:r>
            <a:endParaRPr lang="en-AU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B5CDFE-F949-4C29-8B4C-0ED7A2B034F6}"/>
              </a:ext>
            </a:extLst>
          </p:cNvPr>
          <p:cNvSpPr/>
          <p:nvPr/>
        </p:nvSpPr>
        <p:spPr>
          <a:xfrm>
            <a:off x="2924138" y="1838817"/>
            <a:ext cx="1602769" cy="10007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SASH</a:t>
            </a:r>
          </a:p>
          <a:p>
            <a:pPr algn="ctr"/>
            <a:r>
              <a:rPr lang="en-US" dirty="0"/>
              <a:t>Contact </a:t>
            </a:r>
          </a:p>
          <a:p>
            <a:pPr algn="ctr"/>
            <a:r>
              <a:rPr lang="en-US" dirty="0"/>
              <a:t>Officer</a:t>
            </a:r>
            <a:endParaRPr lang="en-AU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8886B4-B964-4D5F-8B6E-65772D8639A7}"/>
              </a:ext>
            </a:extLst>
          </p:cNvPr>
          <p:cNvSpPr/>
          <p:nvPr/>
        </p:nvSpPr>
        <p:spPr>
          <a:xfrm>
            <a:off x="2907643" y="3101311"/>
            <a:ext cx="1674607" cy="16572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Executive Principal/</a:t>
            </a:r>
          </a:p>
          <a:p>
            <a:pPr algn="ctr"/>
            <a:r>
              <a:rPr lang="en-US" dirty="0"/>
              <a:t>Deans of School or General Manager</a:t>
            </a:r>
            <a:endParaRPr lang="en-AU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B52FA9-8DC7-4C91-A113-DDCBFE4F21D5}"/>
              </a:ext>
            </a:extLst>
          </p:cNvPr>
          <p:cNvSpPr/>
          <p:nvPr/>
        </p:nvSpPr>
        <p:spPr>
          <a:xfrm>
            <a:off x="2917803" y="5461000"/>
            <a:ext cx="1602769" cy="1000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1800-RESPECT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956E35D-859F-4A8A-AFAE-D20B843FF144}"/>
              </a:ext>
            </a:extLst>
          </p:cNvPr>
          <p:cNvSpPr/>
          <p:nvPr/>
        </p:nvSpPr>
        <p:spPr>
          <a:xfrm>
            <a:off x="8329946" y="568960"/>
            <a:ext cx="1602769" cy="10007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Investigation</a:t>
            </a:r>
            <a:endParaRPr lang="en-AU" dirty="0"/>
          </a:p>
        </p:txBody>
      </p:sp>
      <p:sp>
        <p:nvSpPr>
          <p:cNvPr id="18" name="Diamond 17">
            <a:extLst>
              <a:ext uri="{FF2B5EF4-FFF2-40B4-BE49-F238E27FC236}">
                <a16:creationId xmlns:a16="http://schemas.microsoft.com/office/drawing/2014/main" id="{E5AA329A-711B-401E-89B4-C8514D2143AB}"/>
              </a:ext>
            </a:extLst>
          </p:cNvPr>
          <p:cNvSpPr/>
          <p:nvPr/>
        </p:nvSpPr>
        <p:spPr>
          <a:xfrm>
            <a:off x="8016833" y="2193586"/>
            <a:ext cx="2203467" cy="1586505"/>
          </a:xfrm>
          <a:prstGeom prst="diamon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Confirmed?</a:t>
            </a:r>
            <a:endParaRPr lang="en-AU" sz="16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F6C2CB6-A33A-4982-A42F-8C61BC765B16}"/>
              </a:ext>
            </a:extLst>
          </p:cNvPr>
          <p:cNvSpPr/>
          <p:nvPr/>
        </p:nvSpPr>
        <p:spPr>
          <a:xfrm>
            <a:off x="10850880" y="2436500"/>
            <a:ext cx="1106000" cy="10007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Further Support</a:t>
            </a:r>
            <a:endParaRPr lang="en-AU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866680-8E86-459E-9131-1B3F2346181C}"/>
              </a:ext>
            </a:extLst>
          </p:cNvPr>
          <p:cNvSpPr/>
          <p:nvPr/>
        </p:nvSpPr>
        <p:spPr>
          <a:xfrm>
            <a:off x="10354111" y="3669814"/>
            <a:ext cx="1649590" cy="139945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Apply </a:t>
            </a:r>
          </a:p>
          <a:p>
            <a:pPr algn="ctr"/>
            <a:r>
              <a:rPr lang="en-US" dirty="0"/>
              <a:t>Disciplinary actions</a:t>
            </a:r>
          </a:p>
          <a:p>
            <a:pPr algn="ctr"/>
            <a:r>
              <a:rPr lang="en-US" dirty="0"/>
              <a:t>(if perpetrator in Eastern)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941C9DD-2B85-421C-B764-FB7CF5D875B3}"/>
              </a:ext>
            </a:extLst>
          </p:cNvPr>
          <p:cNvCxnSpPr>
            <a:cxnSpLocks/>
          </p:cNvCxnSpPr>
          <p:nvPr/>
        </p:nvCxnSpPr>
        <p:spPr>
          <a:xfrm>
            <a:off x="1950721" y="2113280"/>
            <a:ext cx="894646" cy="11147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E790BFB-FFED-4897-918D-F10A24236E68}"/>
              </a:ext>
            </a:extLst>
          </p:cNvPr>
          <p:cNvCxnSpPr/>
          <p:nvPr/>
        </p:nvCxnSpPr>
        <p:spPr>
          <a:xfrm>
            <a:off x="1625278" y="2492282"/>
            <a:ext cx="1146459" cy="12878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9EE9E1A-36A1-42BB-AF1F-1FD527373ED5}"/>
              </a:ext>
            </a:extLst>
          </p:cNvPr>
          <p:cNvCxnSpPr>
            <a:cxnSpLocks/>
          </p:cNvCxnSpPr>
          <p:nvPr/>
        </p:nvCxnSpPr>
        <p:spPr>
          <a:xfrm>
            <a:off x="1473200" y="2704814"/>
            <a:ext cx="1740424" cy="27206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634EE72-A9C6-481F-A650-870339AF2007}"/>
              </a:ext>
            </a:extLst>
          </p:cNvPr>
          <p:cNvCxnSpPr>
            <a:cxnSpLocks/>
          </p:cNvCxnSpPr>
          <p:nvPr/>
        </p:nvCxnSpPr>
        <p:spPr>
          <a:xfrm flipV="1">
            <a:off x="475898" y="5247355"/>
            <a:ext cx="11380822" cy="7905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D06BC83-9436-48EB-A168-0743272420CC}"/>
              </a:ext>
            </a:extLst>
          </p:cNvPr>
          <p:cNvCxnSpPr>
            <a:cxnSpLocks/>
          </p:cNvCxnSpPr>
          <p:nvPr/>
        </p:nvCxnSpPr>
        <p:spPr>
          <a:xfrm flipV="1">
            <a:off x="2047240" y="1127760"/>
            <a:ext cx="3805640" cy="5994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Diamond 44">
            <a:extLst>
              <a:ext uri="{FF2B5EF4-FFF2-40B4-BE49-F238E27FC236}">
                <a16:creationId xmlns:a16="http://schemas.microsoft.com/office/drawing/2014/main" id="{C6502AD7-0DB9-476B-B236-D99F5000AC80}"/>
              </a:ext>
            </a:extLst>
          </p:cNvPr>
          <p:cNvSpPr/>
          <p:nvPr/>
        </p:nvSpPr>
        <p:spPr>
          <a:xfrm>
            <a:off x="5492107" y="2306746"/>
            <a:ext cx="2203467" cy="1405177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Person choose to report?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730D6C5-84D3-494A-AD3A-83FB3BC29C93}"/>
              </a:ext>
            </a:extLst>
          </p:cNvPr>
          <p:cNvCxnSpPr>
            <a:cxnSpLocks/>
          </p:cNvCxnSpPr>
          <p:nvPr/>
        </p:nvCxnSpPr>
        <p:spPr>
          <a:xfrm>
            <a:off x="4979655" y="3010319"/>
            <a:ext cx="42101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E2C8449-043B-49A9-A3AB-26351CDAF921}"/>
              </a:ext>
            </a:extLst>
          </p:cNvPr>
          <p:cNvCxnSpPr>
            <a:stCxn id="9" idx="3"/>
            <a:endCxn id="17" idx="1"/>
          </p:cNvCxnSpPr>
          <p:nvPr/>
        </p:nvCxnSpPr>
        <p:spPr>
          <a:xfrm>
            <a:off x="7468855" y="1069340"/>
            <a:ext cx="86109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86471A0D-AE03-460C-96E1-7A456D2944E9}"/>
              </a:ext>
            </a:extLst>
          </p:cNvPr>
          <p:cNvCxnSpPr>
            <a:cxnSpLocks/>
          </p:cNvCxnSpPr>
          <p:nvPr/>
        </p:nvCxnSpPr>
        <p:spPr>
          <a:xfrm flipH="1" flipV="1">
            <a:off x="6593840" y="1570705"/>
            <a:ext cx="1" cy="7370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FB475D1-76CA-48A3-9B64-A8EA2C311797}"/>
              </a:ext>
            </a:extLst>
          </p:cNvPr>
          <p:cNvCxnSpPr>
            <a:stCxn id="17" idx="2"/>
          </p:cNvCxnSpPr>
          <p:nvPr/>
        </p:nvCxnSpPr>
        <p:spPr>
          <a:xfrm flipH="1">
            <a:off x="9131330" y="1569720"/>
            <a:ext cx="1" cy="4724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45C5CC6-E221-40A9-93C4-3B99F16C8889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9118567" y="3780091"/>
            <a:ext cx="49429" cy="28137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00D0B967-E17A-4F3E-9F17-8A90D0BE6A1C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10220300" y="2986839"/>
            <a:ext cx="51245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302AC0AF-7C3E-4101-A51D-EB29B638C730}"/>
              </a:ext>
            </a:extLst>
          </p:cNvPr>
          <p:cNvCxnSpPr/>
          <p:nvPr/>
        </p:nvCxnSpPr>
        <p:spPr>
          <a:xfrm>
            <a:off x="9138979" y="4145280"/>
            <a:ext cx="108132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4C838A7A-7A4C-45C3-8B89-E28A8FF70975}"/>
              </a:ext>
            </a:extLst>
          </p:cNvPr>
          <p:cNvSpPr/>
          <p:nvPr/>
        </p:nvSpPr>
        <p:spPr>
          <a:xfrm>
            <a:off x="5889825" y="4089115"/>
            <a:ext cx="1408029" cy="10007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Further Support</a:t>
            </a:r>
            <a:endParaRPr lang="en-AU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48FF0C9-0118-410A-A378-2704DF375810}"/>
              </a:ext>
            </a:extLst>
          </p:cNvPr>
          <p:cNvCxnSpPr>
            <a:cxnSpLocks/>
          </p:cNvCxnSpPr>
          <p:nvPr/>
        </p:nvCxnSpPr>
        <p:spPr>
          <a:xfrm>
            <a:off x="6613824" y="3665220"/>
            <a:ext cx="0" cy="3705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7697B340-2C70-4C44-B5D0-43E413BCC08D}"/>
              </a:ext>
            </a:extLst>
          </p:cNvPr>
          <p:cNvSpPr txBox="1"/>
          <p:nvPr/>
        </p:nvSpPr>
        <p:spPr>
          <a:xfrm>
            <a:off x="10722030" y="667410"/>
            <a:ext cx="1293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Eastern</a:t>
            </a:r>
            <a:endParaRPr lang="en-AU" sz="2800" b="1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526AABC-BCBD-499D-8A06-B033549CECC7}"/>
              </a:ext>
            </a:extLst>
          </p:cNvPr>
          <p:cNvSpPr txBox="1"/>
          <p:nvPr/>
        </p:nvSpPr>
        <p:spPr>
          <a:xfrm>
            <a:off x="10543864" y="5638318"/>
            <a:ext cx="1413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External</a:t>
            </a:r>
            <a:endParaRPr lang="en-AU" sz="2800" b="1" dirty="0"/>
          </a:p>
        </p:txBody>
      </p:sp>
      <p:sp>
        <p:nvSpPr>
          <p:cNvPr id="86" name="Right Bracket 85">
            <a:extLst>
              <a:ext uri="{FF2B5EF4-FFF2-40B4-BE49-F238E27FC236}">
                <a16:creationId xmlns:a16="http://schemas.microsoft.com/office/drawing/2014/main" id="{DF5B7FA5-2582-463C-BAF0-76444D835E87}"/>
              </a:ext>
            </a:extLst>
          </p:cNvPr>
          <p:cNvSpPr/>
          <p:nvPr/>
        </p:nvSpPr>
        <p:spPr>
          <a:xfrm>
            <a:off x="4592320" y="2224754"/>
            <a:ext cx="382883" cy="2004058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98477C77-BCE0-428D-A686-DDA4B8DE44B7}"/>
              </a:ext>
            </a:extLst>
          </p:cNvPr>
          <p:cNvSpPr/>
          <p:nvPr/>
        </p:nvSpPr>
        <p:spPr>
          <a:xfrm>
            <a:off x="392475" y="5504494"/>
            <a:ext cx="1232803" cy="12180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POLICE</a:t>
            </a:r>
            <a:endParaRPr lang="en-AU" dirty="0"/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60A3F11-34FB-43EF-8CFA-EA218245521E}"/>
              </a:ext>
            </a:extLst>
          </p:cNvPr>
          <p:cNvCxnSpPr/>
          <p:nvPr/>
        </p:nvCxnSpPr>
        <p:spPr>
          <a:xfrm>
            <a:off x="996935" y="2611120"/>
            <a:ext cx="24144" cy="28143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C73C24D3-5E7C-46D6-B71F-AE9A73F3FCEF}"/>
              </a:ext>
            </a:extLst>
          </p:cNvPr>
          <p:cNvCxnSpPr>
            <a:cxnSpLocks/>
          </p:cNvCxnSpPr>
          <p:nvPr/>
        </p:nvCxnSpPr>
        <p:spPr>
          <a:xfrm flipH="1" flipV="1">
            <a:off x="1696720" y="6604600"/>
            <a:ext cx="7421846" cy="956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47947313-6E1B-42B3-8046-97826D9DE7E9}"/>
              </a:ext>
            </a:extLst>
          </p:cNvPr>
          <p:cNvSpPr txBox="1"/>
          <p:nvPr/>
        </p:nvSpPr>
        <p:spPr>
          <a:xfrm>
            <a:off x="6654800" y="1818640"/>
            <a:ext cx="49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Yes</a:t>
            </a:r>
            <a:endParaRPr lang="en-AU" b="1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9F0F1B4-C42C-4FE4-B33B-FBFE552318B4}"/>
              </a:ext>
            </a:extLst>
          </p:cNvPr>
          <p:cNvSpPr txBox="1"/>
          <p:nvPr/>
        </p:nvSpPr>
        <p:spPr>
          <a:xfrm>
            <a:off x="8666480" y="3749040"/>
            <a:ext cx="49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Yes</a:t>
            </a:r>
            <a:endParaRPr lang="en-AU" b="1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5BDE4C2-14CC-4BB0-B5AB-7C75E028F781}"/>
              </a:ext>
            </a:extLst>
          </p:cNvPr>
          <p:cNvSpPr txBox="1"/>
          <p:nvPr/>
        </p:nvSpPr>
        <p:spPr>
          <a:xfrm flipH="1">
            <a:off x="6690973" y="3665831"/>
            <a:ext cx="84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</a:t>
            </a:r>
            <a:endParaRPr lang="en-AU" b="1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5319880-E4FF-4149-A907-B3BC15B5B976}"/>
              </a:ext>
            </a:extLst>
          </p:cNvPr>
          <p:cNvSpPr txBox="1"/>
          <p:nvPr/>
        </p:nvSpPr>
        <p:spPr>
          <a:xfrm>
            <a:off x="10180320" y="2661920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</a:t>
            </a:r>
            <a:endParaRPr lang="en-AU" b="1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81854ED-E279-438A-BF99-A45BBA4DC157}"/>
              </a:ext>
            </a:extLst>
          </p:cNvPr>
          <p:cNvSpPr txBox="1"/>
          <p:nvPr/>
        </p:nvSpPr>
        <p:spPr>
          <a:xfrm rot="21068795" flipH="1">
            <a:off x="1996439" y="1148080"/>
            <a:ext cx="3423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 access formal reporting process</a:t>
            </a:r>
            <a:endParaRPr lang="en-AU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F9DFC2BD-1A74-47BF-80E8-EF58C78D7EEC}"/>
              </a:ext>
            </a:extLst>
          </p:cNvPr>
          <p:cNvSpPr txBox="1"/>
          <p:nvPr/>
        </p:nvSpPr>
        <p:spPr>
          <a:xfrm rot="2899106">
            <a:off x="1707954" y="2849267"/>
            <a:ext cx="1320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 speak to</a:t>
            </a:r>
            <a:endParaRPr lang="en-AU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E84899E-405F-47CD-9EAE-B88ED12EA6F7}"/>
              </a:ext>
            </a:extLst>
          </p:cNvPr>
          <p:cNvSpPr txBox="1"/>
          <p:nvPr/>
        </p:nvSpPr>
        <p:spPr>
          <a:xfrm rot="5400000">
            <a:off x="217466" y="3813268"/>
            <a:ext cx="1321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 report to</a:t>
            </a:r>
            <a:endParaRPr lang="en-AU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C7AAA0F9-043A-436A-B340-BC847D74B358}"/>
              </a:ext>
            </a:extLst>
          </p:cNvPr>
          <p:cNvSpPr txBox="1"/>
          <p:nvPr/>
        </p:nvSpPr>
        <p:spPr>
          <a:xfrm rot="431281">
            <a:off x="1875113" y="1867160"/>
            <a:ext cx="1188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 speak to</a:t>
            </a:r>
            <a:endParaRPr lang="en-AU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096D898-1832-44F1-B233-C0DC3E96500E}"/>
              </a:ext>
            </a:extLst>
          </p:cNvPr>
          <p:cNvSpPr txBox="1"/>
          <p:nvPr/>
        </p:nvSpPr>
        <p:spPr>
          <a:xfrm rot="3454587">
            <a:off x="772160" y="3881120"/>
            <a:ext cx="284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 seek external advice</a:t>
            </a:r>
            <a:endParaRPr lang="en-AU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967BF59-DD10-43F1-8083-AF9DE909AB2B}"/>
              </a:ext>
            </a:extLst>
          </p:cNvPr>
          <p:cNvCxnSpPr>
            <a:cxnSpLocks/>
            <a:endCxn id="8" idx="0"/>
          </p:cNvCxnSpPr>
          <p:nvPr/>
        </p:nvCxnSpPr>
        <p:spPr>
          <a:xfrm flipH="1">
            <a:off x="513555" y="2451071"/>
            <a:ext cx="162121" cy="4442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2DDC0EDC-9263-420E-8891-45BFE753AC08}"/>
              </a:ext>
            </a:extLst>
          </p:cNvPr>
          <p:cNvSpPr txBox="1"/>
          <p:nvPr/>
        </p:nvSpPr>
        <p:spPr>
          <a:xfrm>
            <a:off x="64361" y="88074"/>
            <a:ext cx="5706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SASH reporting – simplified overview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267546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CCA375D-D6CC-4FC8-AB22-7612B4D13E61}"/>
              </a:ext>
            </a:extLst>
          </p:cNvPr>
          <p:cNvSpPr/>
          <p:nvPr/>
        </p:nvSpPr>
        <p:spPr>
          <a:xfrm flipH="1" flipV="1">
            <a:off x="1453493" y="2687025"/>
            <a:ext cx="656023" cy="449840"/>
          </a:xfrm>
          <a:prstGeom prst="triangl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65506"/>
              <a:satOff val="-2488"/>
              <a:lumOff val="-1681"/>
              <a:alphaOff val="0"/>
            </a:schemeClr>
          </a:fillRef>
          <a:effectRef idx="0">
            <a:schemeClr val="accent5">
              <a:hueOff val="-965506"/>
              <a:satOff val="-2488"/>
              <a:lumOff val="-1681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4B7EFB0-A142-43B9-A650-AF25F14CF4D9}"/>
              </a:ext>
            </a:extLst>
          </p:cNvPr>
          <p:cNvSpPr/>
          <p:nvPr/>
        </p:nvSpPr>
        <p:spPr>
          <a:xfrm>
            <a:off x="937260" y="3247832"/>
            <a:ext cx="1828800" cy="1594801"/>
          </a:xfrm>
          <a:custGeom>
            <a:avLst/>
            <a:gdLst>
              <a:gd name="connsiteX0" fmla="*/ 0 w 1501861"/>
              <a:gd name="connsiteY0" fmla="*/ 750931 h 1501861"/>
              <a:gd name="connsiteX1" fmla="*/ 750931 w 1501861"/>
              <a:gd name="connsiteY1" fmla="*/ 0 h 1501861"/>
              <a:gd name="connsiteX2" fmla="*/ 1501862 w 1501861"/>
              <a:gd name="connsiteY2" fmla="*/ 750931 h 1501861"/>
              <a:gd name="connsiteX3" fmla="*/ 750931 w 1501861"/>
              <a:gd name="connsiteY3" fmla="*/ 1501862 h 1501861"/>
              <a:gd name="connsiteX4" fmla="*/ 0 w 1501861"/>
              <a:gd name="connsiteY4" fmla="*/ 750931 h 150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1861" h="1501861">
                <a:moveTo>
                  <a:pt x="0" y="750931"/>
                </a:moveTo>
                <a:cubicBezTo>
                  <a:pt x="0" y="336203"/>
                  <a:pt x="336203" y="0"/>
                  <a:pt x="750931" y="0"/>
                </a:cubicBezTo>
                <a:cubicBezTo>
                  <a:pt x="1165659" y="0"/>
                  <a:pt x="1501862" y="336203"/>
                  <a:pt x="1501862" y="750931"/>
                </a:cubicBezTo>
                <a:cubicBezTo>
                  <a:pt x="1501862" y="1165659"/>
                  <a:pt x="1165659" y="1501862"/>
                  <a:pt x="750931" y="1501862"/>
                </a:cubicBezTo>
                <a:cubicBezTo>
                  <a:pt x="336203" y="1501862"/>
                  <a:pt x="0" y="1165659"/>
                  <a:pt x="0" y="750931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758543"/>
              <a:satOff val="-17419"/>
              <a:lumOff val="-11765"/>
              <a:alphaOff val="0"/>
            </a:schemeClr>
          </a:fillRef>
          <a:effectRef idx="0">
            <a:schemeClr val="accent5">
              <a:hueOff val="-6758543"/>
              <a:satOff val="-17419"/>
              <a:lumOff val="-1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4072" tIns="244072" rIns="244072" bIns="244072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dirty="0"/>
              <a:t>First Responders</a:t>
            </a:r>
            <a:endParaRPr lang="en-AU" sz="1900" kern="1200" dirty="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55B67F76-4E70-4918-9038-ACEE9204AB08}"/>
              </a:ext>
            </a:extLst>
          </p:cNvPr>
          <p:cNvSpPr/>
          <p:nvPr/>
        </p:nvSpPr>
        <p:spPr>
          <a:xfrm>
            <a:off x="567385" y="561667"/>
            <a:ext cx="2428240" cy="1791462"/>
          </a:xfrm>
          <a:prstGeom prst="diamond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Is the matter SASH related?</a:t>
            </a:r>
            <a:endParaRPr lang="en-AU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2F462FA-FAFB-473D-88A4-9D34611B1480}"/>
              </a:ext>
            </a:extLst>
          </p:cNvPr>
          <p:cNvSpPr/>
          <p:nvPr/>
        </p:nvSpPr>
        <p:spPr>
          <a:xfrm>
            <a:off x="9482397" y="4844447"/>
            <a:ext cx="1618030" cy="1501861"/>
          </a:xfrm>
          <a:custGeom>
            <a:avLst/>
            <a:gdLst>
              <a:gd name="connsiteX0" fmla="*/ 0 w 1501861"/>
              <a:gd name="connsiteY0" fmla="*/ 750931 h 1501861"/>
              <a:gd name="connsiteX1" fmla="*/ 750931 w 1501861"/>
              <a:gd name="connsiteY1" fmla="*/ 0 h 1501861"/>
              <a:gd name="connsiteX2" fmla="*/ 1501862 w 1501861"/>
              <a:gd name="connsiteY2" fmla="*/ 750931 h 1501861"/>
              <a:gd name="connsiteX3" fmla="*/ 750931 w 1501861"/>
              <a:gd name="connsiteY3" fmla="*/ 1501862 h 1501861"/>
              <a:gd name="connsiteX4" fmla="*/ 0 w 1501861"/>
              <a:gd name="connsiteY4" fmla="*/ 750931 h 150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1861" h="1501861">
                <a:moveTo>
                  <a:pt x="0" y="750931"/>
                </a:moveTo>
                <a:cubicBezTo>
                  <a:pt x="0" y="336203"/>
                  <a:pt x="336203" y="0"/>
                  <a:pt x="750931" y="0"/>
                </a:cubicBezTo>
                <a:cubicBezTo>
                  <a:pt x="1165659" y="0"/>
                  <a:pt x="1501862" y="336203"/>
                  <a:pt x="1501862" y="750931"/>
                </a:cubicBezTo>
                <a:cubicBezTo>
                  <a:pt x="1501862" y="1165659"/>
                  <a:pt x="1165659" y="1501862"/>
                  <a:pt x="750931" y="1501862"/>
                </a:cubicBezTo>
                <a:cubicBezTo>
                  <a:pt x="336203" y="1501862"/>
                  <a:pt x="0" y="1165659"/>
                  <a:pt x="0" y="750931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758543"/>
              <a:satOff val="-17419"/>
              <a:lumOff val="-11765"/>
              <a:alphaOff val="0"/>
            </a:schemeClr>
          </a:fillRef>
          <a:effectRef idx="0">
            <a:schemeClr val="accent5">
              <a:hueOff val="-6758543"/>
              <a:satOff val="-17419"/>
              <a:lumOff val="-1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4072" tIns="244072" rIns="244072" bIns="244072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dirty="0"/>
              <a:t>Pastoral care – internal referrals</a:t>
            </a:r>
            <a:endParaRPr lang="en-AU" sz="1900" kern="1200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5BD1AF2-04D6-4B81-9C68-4EA3F56C860F}"/>
              </a:ext>
            </a:extLst>
          </p:cNvPr>
          <p:cNvGrpSpPr/>
          <p:nvPr/>
        </p:nvGrpSpPr>
        <p:grpSpPr>
          <a:xfrm>
            <a:off x="6503602" y="5161233"/>
            <a:ext cx="2841885" cy="723183"/>
            <a:chOff x="6046402" y="3926793"/>
            <a:chExt cx="2841885" cy="723183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33F299-0D80-4452-90C2-F389482F50A0}"/>
                </a:ext>
              </a:extLst>
            </p:cNvPr>
            <p:cNvGrpSpPr/>
            <p:nvPr/>
          </p:nvGrpSpPr>
          <p:grpSpPr>
            <a:xfrm>
              <a:off x="6046402" y="3926793"/>
              <a:ext cx="2841885" cy="525651"/>
              <a:chOff x="6470675" y="3512298"/>
              <a:chExt cx="2841885" cy="525651"/>
            </a:xfrm>
          </p:grpSpPr>
          <p:sp>
            <p:nvSpPr>
              <p:cNvPr id="29" name="Isosceles Triangle 28">
                <a:extLst>
                  <a:ext uri="{FF2B5EF4-FFF2-40B4-BE49-F238E27FC236}">
                    <a16:creationId xmlns:a16="http://schemas.microsoft.com/office/drawing/2014/main" id="{6451DF7B-4908-4455-A9E4-67F0152D2ED4}"/>
                  </a:ext>
                </a:extLst>
              </p:cNvPr>
              <p:cNvSpPr/>
              <p:nvPr/>
            </p:nvSpPr>
            <p:spPr>
              <a:xfrm rot="5400000">
                <a:off x="8844171" y="3569560"/>
                <a:ext cx="525651" cy="411127"/>
              </a:xfrm>
              <a:prstGeom prst="triangle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5793037"/>
                  <a:satOff val="-14931"/>
                  <a:lumOff val="-10084"/>
                  <a:alphaOff val="0"/>
                </a:schemeClr>
              </a:fillRef>
              <a:effectRef idx="0">
                <a:schemeClr val="accent5">
                  <a:hueOff val="-5793037"/>
                  <a:satOff val="-14931"/>
                  <a:lumOff val="-10084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AU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7C2B432-2ACD-43AE-A790-07702B49E43A}"/>
                  </a:ext>
                </a:extLst>
              </p:cNvPr>
              <p:cNvSpPr/>
              <p:nvPr/>
            </p:nvSpPr>
            <p:spPr>
              <a:xfrm>
                <a:off x="6470675" y="3724323"/>
                <a:ext cx="2529840" cy="101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DD6A27F-A996-4078-A05B-6C67C19B2447}"/>
                </a:ext>
              </a:extLst>
            </p:cNvPr>
            <p:cNvSpPr txBox="1"/>
            <p:nvPr/>
          </p:nvSpPr>
          <p:spPr>
            <a:xfrm>
              <a:off x="6609057" y="4280644"/>
              <a:ext cx="13835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Pastoral care</a:t>
              </a:r>
              <a:endParaRPr lang="en-AU" dirty="0"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3FA59498-BE4B-4F88-84E1-92B5840B3851}"/>
              </a:ext>
            </a:extLst>
          </p:cNvPr>
          <p:cNvSpPr txBox="1"/>
          <p:nvPr/>
        </p:nvSpPr>
        <p:spPr>
          <a:xfrm>
            <a:off x="1538745" y="2333527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  <a:endParaRPr lang="en-AU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D84A17F-C726-47C2-883D-4E50B01B6650}"/>
              </a:ext>
            </a:extLst>
          </p:cNvPr>
          <p:cNvSpPr txBox="1"/>
          <p:nvPr/>
        </p:nvSpPr>
        <p:spPr>
          <a:xfrm>
            <a:off x="2927622" y="477831"/>
            <a:ext cx="8814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If the </a:t>
            </a:r>
            <a:r>
              <a:rPr lang="en-US" sz="2400" b="1" dirty="0">
                <a:highlight>
                  <a:srgbClr val="FFFF00"/>
                </a:highlight>
              </a:rPr>
              <a:t>Student</a:t>
            </a:r>
            <a:r>
              <a:rPr lang="en-US" sz="2400" b="1" dirty="0"/>
              <a:t> matter relates to Sexual Assault or Sexual Harassment</a:t>
            </a:r>
            <a:endParaRPr lang="en-AU" sz="2400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68DE43A-02E9-4B06-B58D-C174B13FB4F5}"/>
              </a:ext>
            </a:extLst>
          </p:cNvPr>
          <p:cNvSpPr/>
          <p:nvPr/>
        </p:nvSpPr>
        <p:spPr>
          <a:xfrm>
            <a:off x="4145426" y="1834199"/>
            <a:ext cx="2030456" cy="1594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SASH Policy and Procedure</a:t>
            </a:r>
            <a:endParaRPr lang="en-AU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C8B8507-0330-4E1E-AA0F-F31FE50EB0D7}"/>
              </a:ext>
            </a:extLst>
          </p:cNvPr>
          <p:cNvSpPr/>
          <p:nvPr/>
        </p:nvSpPr>
        <p:spPr>
          <a:xfrm>
            <a:off x="4174752" y="4045232"/>
            <a:ext cx="2030456" cy="1594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Support and Pastoral care</a:t>
            </a:r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6D187040-C345-4BB2-9988-DCFDE30970DF}"/>
              </a:ext>
            </a:extLst>
          </p:cNvPr>
          <p:cNvSpPr/>
          <p:nvPr/>
        </p:nvSpPr>
        <p:spPr>
          <a:xfrm rot="5400000">
            <a:off x="3003441" y="3855310"/>
            <a:ext cx="525651" cy="411127"/>
          </a:xfrm>
          <a:prstGeom prst="triangl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793037"/>
              <a:satOff val="-14931"/>
              <a:lumOff val="-10084"/>
              <a:alphaOff val="0"/>
            </a:schemeClr>
          </a:fillRef>
          <a:effectRef idx="0">
            <a:schemeClr val="accent5">
              <a:hueOff val="-5793037"/>
              <a:satOff val="-14931"/>
              <a:lumOff val="-10084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F6B9B3B-0756-476A-A321-7ACEB20AE98B}"/>
              </a:ext>
            </a:extLst>
          </p:cNvPr>
          <p:cNvSpPr/>
          <p:nvPr/>
        </p:nvSpPr>
        <p:spPr>
          <a:xfrm>
            <a:off x="9231363" y="1834199"/>
            <a:ext cx="1751380" cy="1594801"/>
          </a:xfrm>
          <a:custGeom>
            <a:avLst/>
            <a:gdLst>
              <a:gd name="connsiteX0" fmla="*/ 0 w 1501861"/>
              <a:gd name="connsiteY0" fmla="*/ 750931 h 1501861"/>
              <a:gd name="connsiteX1" fmla="*/ 750931 w 1501861"/>
              <a:gd name="connsiteY1" fmla="*/ 0 h 1501861"/>
              <a:gd name="connsiteX2" fmla="*/ 1501862 w 1501861"/>
              <a:gd name="connsiteY2" fmla="*/ 750931 h 1501861"/>
              <a:gd name="connsiteX3" fmla="*/ 750931 w 1501861"/>
              <a:gd name="connsiteY3" fmla="*/ 1501862 h 1501861"/>
              <a:gd name="connsiteX4" fmla="*/ 0 w 1501861"/>
              <a:gd name="connsiteY4" fmla="*/ 750931 h 150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1861" h="1501861">
                <a:moveTo>
                  <a:pt x="0" y="750931"/>
                </a:moveTo>
                <a:cubicBezTo>
                  <a:pt x="0" y="336203"/>
                  <a:pt x="336203" y="0"/>
                  <a:pt x="750931" y="0"/>
                </a:cubicBezTo>
                <a:cubicBezTo>
                  <a:pt x="1165659" y="0"/>
                  <a:pt x="1501862" y="336203"/>
                  <a:pt x="1501862" y="750931"/>
                </a:cubicBezTo>
                <a:cubicBezTo>
                  <a:pt x="1501862" y="1165659"/>
                  <a:pt x="1165659" y="1501862"/>
                  <a:pt x="750931" y="1501862"/>
                </a:cubicBezTo>
                <a:cubicBezTo>
                  <a:pt x="336203" y="1501862"/>
                  <a:pt x="0" y="1165659"/>
                  <a:pt x="0" y="750931"/>
                </a:cubicBez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758543"/>
              <a:satOff val="-17419"/>
              <a:lumOff val="-11765"/>
              <a:alphaOff val="0"/>
            </a:schemeClr>
          </a:fillRef>
          <a:effectRef idx="0">
            <a:schemeClr val="accent5">
              <a:hueOff val="-6758543"/>
              <a:satOff val="-17419"/>
              <a:lumOff val="-1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4072" tIns="244072" rIns="244072" bIns="244072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dirty="0">
                <a:solidFill>
                  <a:schemeClr val="tx1"/>
                </a:solidFill>
              </a:rPr>
              <a:t>Professional Support</a:t>
            </a:r>
            <a:endParaRPr lang="en-AU" sz="1900" kern="1200" dirty="0">
              <a:solidFill>
                <a:schemeClr val="tx1"/>
              </a:solidFill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60B389F-7672-4534-91CA-1D6537BDCCD8}"/>
              </a:ext>
            </a:extLst>
          </p:cNvPr>
          <p:cNvGrpSpPr/>
          <p:nvPr/>
        </p:nvGrpSpPr>
        <p:grpSpPr>
          <a:xfrm>
            <a:off x="6313102" y="2307543"/>
            <a:ext cx="2841885" cy="723183"/>
            <a:chOff x="6046402" y="3926793"/>
            <a:chExt cx="2841885" cy="723183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7D7653A2-0C9E-4403-8FBD-9F6A0C6D231E}"/>
                </a:ext>
              </a:extLst>
            </p:cNvPr>
            <p:cNvGrpSpPr/>
            <p:nvPr/>
          </p:nvGrpSpPr>
          <p:grpSpPr>
            <a:xfrm>
              <a:off x="6046402" y="3926793"/>
              <a:ext cx="2841885" cy="525651"/>
              <a:chOff x="6470675" y="3512298"/>
              <a:chExt cx="2841885" cy="525651"/>
            </a:xfrm>
          </p:grpSpPr>
          <p:sp>
            <p:nvSpPr>
              <p:cNvPr id="46" name="Isosceles Triangle 45">
                <a:extLst>
                  <a:ext uri="{FF2B5EF4-FFF2-40B4-BE49-F238E27FC236}">
                    <a16:creationId xmlns:a16="http://schemas.microsoft.com/office/drawing/2014/main" id="{CC86AFAB-23BB-4175-893D-ED7597947B80}"/>
                  </a:ext>
                </a:extLst>
              </p:cNvPr>
              <p:cNvSpPr/>
              <p:nvPr/>
            </p:nvSpPr>
            <p:spPr>
              <a:xfrm rot="5400000">
                <a:off x="8844171" y="3569560"/>
                <a:ext cx="525651" cy="411127"/>
              </a:xfrm>
              <a:prstGeom prst="triangle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5793037"/>
                  <a:satOff val="-14931"/>
                  <a:lumOff val="-10084"/>
                  <a:alphaOff val="0"/>
                </a:schemeClr>
              </a:fillRef>
              <a:effectRef idx="0">
                <a:schemeClr val="accent5">
                  <a:hueOff val="-5793037"/>
                  <a:satOff val="-14931"/>
                  <a:lumOff val="-10084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AU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CDD7EEBD-CFC7-4A13-92B1-F805C7F9EAF0}"/>
                  </a:ext>
                </a:extLst>
              </p:cNvPr>
              <p:cNvSpPr/>
              <p:nvPr/>
            </p:nvSpPr>
            <p:spPr>
              <a:xfrm>
                <a:off x="6470675" y="3724323"/>
                <a:ext cx="2529840" cy="101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F427689-4CF6-490C-8A69-E34DD9DF1C44}"/>
                </a:ext>
              </a:extLst>
            </p:cNvPr>
            <p:cNvSpPr txBox="1"/>
            <p:nvPr/>
          </p:nvSpPr>
          <p:spPr>
            <a:xfrm>
              <a:off x="6609057" y="4280644"/>
              <a:ext cx="10080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Referrals</a:t>
              </a:r>
              <a:endParaRPr lang="en-AU" dirty="0"/>
            </a:p>
          </p:txBody>
        </p:sp>
      </p:grp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4BE7D42E-264A-4FDC-A2A1-48B554B4D7C5}"/>
              </a:ext>
            </a:extLst>
          </p:cNvPr>
          <p:cNvSpPr/>
          <p:nvPr/>
        </p:nvSpPr>
        <p:spPr>
          <a:xfrm>
            <a:off x="9482397" y="3544186"/>
            <a:ext cx="1618030" cy="1501861"/>
          </a:xfrm>
          <a:custGeom>
            <a:avLst/>
            <a:gdLst>
              <a:gd name="connsiteX0" fmla="*/ 0 w 1501861"/>
              <a:gd name="connsiteY0" fmla="*/ 750931 h 1501861"/>
              <a:gd name="connsiteX1" fmla="*/ 750931 w 1501861"/>
              <a:gd name="connsiteY1" fmla="*/ 0 h 1501861"/>
              <a:gd name="connsiteX2" fmla="*/ 1501862 w 1501861"/>
              <a:gd name="connsiteY2" fmla="*/ 750931 h 1501861"/>
              <a:gd name="connsiteX3" fmla="*/ 750931 w 1501861"/>
              <a:gd name="connsiteY3" fmla="*/ 1501862 h 1501861"/>
              <a:gd name="connsiteX4" fmla="*/ 0 w 1501861"/>
              <a:gd name="connsiteY4" fmla="*/ 750931 h 150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1861" h="1501861">
                <a:moveTo>
                  <a:pt x="0" y="750931"/>
                </a:moveTo>
                <a:cubicBezTo>
                  <a:pt x="0" y="336203"/>
                  <a:pt x="336203" y="0"/>
                  <a:pt x="750931" y="0"/>
                </a:cubicBezTo>
                <a:cubicBezTo>
                  <a:pt x="1165659" y="0"/>
                  <a:pt x="1501862" y="336203"/>
                  <a:pt x="1501862" y="750931"/>
                </a:cubicBezTo>
                <a:cubicBezTo>
                  <a:pt x="1501862" y="1165659"/>
                  <a:pt x="1165659" y="1501862"/>
                  <a:pt x="750931" y="1501862"/>
                </a:cubicBezTo>
                <a:cubicBezTo>
                  <a:pt x="336203" y="1501862"/>
                  <a:pt x="0" y="1165659"/>
                  <a:pt x="0" y="750931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758543"/>
              <a:satOff val="-17419"/>
              <a:lumOff val="-11765"/>
              <a:alphaOff val="0"/>
            </a:schemeClr>
          </a:fillRef>
          <a:effectRef idx="0">
            <a:schemeClr val="accent5">
              <a:hueOff val="-6758543"/>
              <a:satOff val="-17419"/>
              <a:lumOff val="-1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4072" tIns="244072" rIns="244072" bIns="244072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dirty="0"/>
              <a:t>Dean of Students</a:t>
            </a:r>
            <a:endParaRPr lang="en-AU" sz="1900" kern="1200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A49D35A-8CCE-4581-B720-AC7C96C684BE}"/>
              </a:ext>
            </a:extLst>
          </p:cNvPr>
          <p:cNvGrpSpPr/>
          <p:nvPr/>
        </p:nvGrpSpPr>
        <p:grpSpPr>
          <a:xfrm>
            <a:off x="6495982" y="4113483"/>
            <a:ext cx="2841885" cy="723183"/>
            <a:chOff x="6046402" y="3926793"/>
            <a:chExt cx="2841885" cy="723183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972787B4-CB09-48D0-A8BC-62441312D670}"/>
                </a:ext>
              </a:extLst>
            </p:cNvPr>
            <p:cNvGrpSpPr/>
            <p:nvPr/>
          </p:nvGrpSpPr>
          <p:grpSpPr>
            <a:xfrm>
              <a:off x="6046402" y="3926793"/>
              <a:ext cx="2841885" cy="525651"/>
              <a:chOff x="6470675" y="3512298"/>
              <a:chExt cx="2841885" cy="525651"/>
            </a:xfrm>
          </p:grpSpPr>
          <p:sp>
            <p:nvSpPr>
              <p:cNvPr id="52" name="Isosceles Triangle 51">
                <a:extLst>
                  <a:ext uri="{FF2B5EF4-FFF2-40B4-BE49-F238E27FC236}">
                    <a16:creationId xmlns:a16="http://schemas.microsoft.com/office/drawing/2014/main" id="{A92E3B55-277A-4AC0-AC3C-8C42E0167BDD}"/>
                  </a:ext>
                </a:extLst>
              </p:cNvPr>
              <p:cNvSpPr/>
              <p:nvPr/>
            </p:nvSpPr>
            <p:spPr>
              <a:xfrm rot="5400000">
                <a:off x="8844171" y="3569560"/>
                <a:ext cx="525651" cy="411127"/>
              </a:xfrm>
              <a:prstGeom prst="triangle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5793037"/>
                  <a:satOff val="-14931"/>
                  <a:lumOff val="-10084"/>
                  <a:alphaOff val="0"/>
                </a:schemeClr>
              </a:fillRef>
              <a:effectRef idx="0">
                <a:schemeClr val="accent5">
                  <a:hueOff val="-5793037"/>
                  <a:satOff val="-14931"/>
                  <a:lumOff val="-10084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AU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982344F5-4AE7-4C34-9ED5-920048C3AB39}"/>
                  </a:ext>
                </a:extLst>
              </p:cNvPr>
              <p:cNvSpPr/>
              <p:nvPr/>
            </p:nvSpPr>
            <p:spPr>
              <a:xfrm>
                <a:off x="6470675" y="3724323"/>
                <a:ext cx="2529840" cy="101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EAFFCEE-681B-4B46-AE65-6E2C395328F5}"/>
                </a:ext>
              </a:extLst>
            </p:cNvPr>
            <p:cNvSpPr txBox="1"/>
            <p:nvPr/>
          </p:nvSpPr>
          <p:spPr>
            <a:xfrm>
              <a:off x="6609057" y="4280644"/>
              <a:ext cx="17262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Student Support</a:t>
              </a:r>
              <a:endParaRPr lang="en-AU" dirty="0"/>
            </a:p>
          </p:txBody>
        </p:sp>
      </p:grpSp>
      <p:sp>
        <p:nvSpPr>
          <p:cNvPr id="3" name="Left Bracket 2">
            <a:extLst>
              <a:ext uri="{FF2B5EF4-FFF2-40B4-BE49-F238E27FC236}">
                <a16:creationId xmlns:a16="http://schemas.microsoft.com/office/drawing/2014/main" id="{00ED31B0-7742-4E92-B12F-E6B6DAECF6AB}"/>
              </a:ext>
            </a:extLst>
          </p:cNvPr>
          <p:cNvSpPr/>
          <p:nvPr/>
        </p:nvSpPr>
        <p:spPr>
          <a:xfrm>
            <a:off x="3626130" y="2518193"/>
            <a:ext cx="362940" cy="2527854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7573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CCA375D-D6CC-4FC8-AB22-7612B4D13E61}"/>
              </a:ext>
            </a:extLst>
          </p:cNvPr>
          <p:cNvSpPr/>
          <p:nvPr/>
        </p:nvSpPr>
        <p:spPr>
          <a:xfrm flipH="1" flipV="1">
            <a:off x="1453493" y="2687025"/>
            <a:ext cx="656023" cy="449840"/>
          </a:xfrm>
          <a:prstGeom prst="triangl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65506"/>
              <a:satOff val="-2488"/>
              <a:lumOff val="-1681"/>
              <a:alphaOff val="0"/>
            </a:schemeClr>
          </a:fillRef>
          <a:effectRef idx="0">
            <a:schemeClr val="accent5">
              <a:hueOff val="-965506"/>
              <a:satOff val="-2488"/>
              <a:lumOff val="-1681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4B7EFB0-A142-43B9-A650-AF25F14CF4D9}"/>
              </a:ext>
            </a:extLst>
          </p:cNvPr>
          <p:cNvSpPr/>
          <p:nvPr/>
        </p:nvSpPr>
        <p:spPr>
          <a:xfrm>
            <a:off x="937260" y="3247832"/>
            <a:ext cx="1828800" cy="1594801"/>
          </a:xfrm>
          <a:custGeom>
            <a:avLst/>
            <a:gdLst>
              <a:gd name="connsiteX0" fmla="*/ 0 w 1501861"/>
              <a:gd name="connsiteY0" fmla="*/ 750931 h 1501861"/>
              <a:gd name="connsiteX1" fmla="*/ 750931 w 1501861"/>
              <a:gd name="connsiteY1" fmla="*/ 0 h 1501861"/>
              <a:gd name="connsiteX2" fmla="*/ 1501862 w 1501861"/>
              <a:gd name="connsiteY2" fmla="*/ 750931 h 1501861"/>
              <a:gd name="connsiteX3" fmla="*/ 750931 w 1501861"/>
              <a:gd name="connsiteY3" fmla="*/ 1501862 h 1501861"/>
              <a:gd name="connsiteX4" fmla="*/ 0 w 1501861"/>
              <a:gd name="connsiteY4" fmla="*/ 750931 h 150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1861" h="1501861">
                <a:moveTo>
                  <a:pt x="0" y="750931"/>
                </a:moveTo>
                <a:cubicBezTo>
                  <a:pt x="0" y="336203"/>
                  <a:pt x="336203" y="0"/>
                  <a:pt x="750931" y="0"/>
                </a:cubicBezTo>
                <a:cubicBezTo>
                  <a:pt x="1165659" y="0"/>
                  <a:pt x="1501862" y="336203"/>
                  <a:pt x="1501862" y="750931"/>
                </a:cubicBezTo>
                <a:cubicBezTo>
                  <a:pt x="1501862" y="1165659"/>
                  <a:pt x="1165659" y="1501862"/>
                  <a:pt x="750931" y="1501862"/>
                </a:cubicBezTo>
                <a:cubicBezTo>
                  <a:pt x="336203" y="1501862"/>
                  <a:pt x="0" y="1165659"/>
                  <a:pt x="0" y="750931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758543"/>
              <a:satOff val="-17419"/>
              <a:lumOff val="-11765"/>
              <a:alphaOff val="0"/>
            </a:schemeClr>
          </a:fillRef>
          <a:effectRef idx="0">
            <a:schemeClr val="accent5">
              <a:hueOff val="-6758543"/>
              <a:satOff val="-17419"/>
              <a:lumOff val="-1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4072" tIns="244072" rIns="244072" bIns="244072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dirty="0"/>
              <a:t>Relevant Senior leader or General Manager</a:t>
            </a:r>
            <a:endParaRPr lang="en-AU" sz="1900" kern="1200" dirty="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55B67F76-4E70-4918-9038-ACEE9204AB08}"/>
              </a:ext>
            </a:extLst>
          </p:cNvPr>
          <p:cNvSpPr/>
          <p:nvPr/>
        </p:nvSpPr>
        <p:spPr>
          <a:xfrm>
            <a:off x="567385" y="561667"/>
            <a:ext cx="2428240" cy="1791462"/>
          </a:xfrm>
          <a:prstGeom prst="diamond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Is the matter SASH related?</a:t>
            </a:r>
            <a:endParaRPr lang="en-AU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2F462FA-FAFB-473D-88A4-9D34611B1480}"/>
              </a:ext>
            </a:extLst>
          </p:cNvPr>
          <p:cNvSpPr/>
          <p:nvPr/>
        </p:nvSpPr>
        <p:spPr>
          <a:xfrm>
            <a:off x="9344393" y="4060873"/>
            <a:ext cx="1618030" cy="1501861"/>
          </a:xfrm>
          <a:custGeom>
            <a:avLst/>
            <a:gdLst>
              <a:gd name="connsiteX0" fmla="*/ 0 w 1501861"/>
              <a:gd name="connsiteY0" fmla="*/ 750931 h 1501861"/>
              <a:gd name="connsiteX1" fmla="*/ 750931 w 1501861"/>
              <a:gd name="connsiteY1" fmla="*/ 0 h 1501861"/>
              <a:gd name="connsiteX2" fmla="*/ 1501862 w 1501861"/>
              <a:gd name="connsiteY2" fmla="*/ 750931 h 1501861"/>
              <a:gd name="connsiteX3" fmla="*/ 750931 w 1501861"/>
              <a:gd name="connsiteY3" fmla="*/ 1501862 h 1501861"/>
              <a:gd name="connsiteX4" fmla="*/ 0 w 1501861"/>
              <a:gd name="connsiteY4" fmla="*/ 750931 h 150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1861" h="1501861">
                <a:moveTo>
                  <a:pt x="0" y="750931"/>
                </a:moveTo>
                <a:cubicBezTo>
                  <a:pt x="0" y="336203"/>
                  <a:pt x="336203" y="0"/>
                  <a:pt x="750931" y="0"/>
                </a:cubicBezTo>
                <a:cubicBezTo>
                  <a:pt x="1165659" y="0"/>
                  <a:pt x="1501862" y="336203"/>
                  <a:pt x="1501862" y="750931"/>
                </a:cubicBezTo>
                <a:cubicBezTo>
                  <a:pt x="1501862" y="1165659"/>
                  <a:pt x="1165659" y="1501862"/>
                  <a:pt x="750931" y="1501862"/>
                </a:cubicBezTo>
                <a:cubicBezTo>
                  <a:pt x="336203" y="1501862"/>
                  <a:pt x="0" y="1165659"/>
                  <a:pt x="0" y="750931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758543"/>
              <a:satOff val="-17419"/>
              <a:lumOff val="-11765"/>
              <a:alphaOff val="0"/>
            </a:schemeClr>
          </a:fillRef>
          <a:effectRef idx="0">
            <a:schemeClr val="accent5">
              <a:hueOff val="-6758543"/>
              <a:satOff val="-17419"/>
              <a:lumOff val="-1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4072" tIns="244072" rIns="244072" bIns="244072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kern="1200" dirty="0"/>
              <a:t>HR matter</a:t>
            </a:r>
            <a:endParaRPr lang="en-AU" sz="1900" kern="1200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5BD1AF2-04D6-4B81-9C68-4EA3F56C860F}"/>
              </a:ext>
            </a:extLst>
          </p:cNvPr>
          <p:cNvGrpSpPr/>
          <p:nvPr/>
        </p:nvGrpSpPr>
        <p:grpSpPr>
          <a:xfrm>
            <a:off x="6422322" y="4531313"/>
            <a:ext cx="2841885" cy="723183"/>
            <a:chOff x="6046402" y="3926793"/>
            <a:chExt cx="2841885" cy="723183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333F299-0D80-4452-90C2-F389482F50A0}"/>
                </a:ext>
              </a:extLst>
            </p:cNvPr>
            <p:cNvGrpSpPr/>
            <p:nvPr/>
          </p:nvGrpSpPr>
          <p:grpSpPr>
            <a:xfrm>
              <a:off x="6046402" y="3926793"/>
              <a:ext cx="2841885" cy="525651"/>
              <a:chOff x="6470675" y="3512298"/>
              <a:chExt cx="2841885" cy="525651"/>
            </a:xfrm>
          </p:grpSpPr>
          <p:sp>
            <p:nvSpPr>
              <p:cNvPr id="29" name="Isosceles Triangle 28">
                <a:extLst>
                  <a:ext uri="{FF2B5EF4-FFF2-40B4-BE49-F238E27FC236}">
                    <a16:creationId xmlns:a16="http://schemas.microsoft.com/office/drawing/2014/main" id="{6451DF7B-4908-4455-A9E4-67F0152D2ED4}"/>
                  </a:ext>
                </a:extLst>
              </p:cNvPr>
              <p:cNvSpPr/>
              <p:nvPr/>
            </p:nvSpPr>
            <p:spPr>
              <a:xfrm rot="5400000">
                <a:off x="8844171" y="3569560"/>
                <a:ext cx="525651" cy="411127"/>
              </a:xfrm>
              <a:prstGeom prst="triangle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5793037"/>
                  <a:satOff val="-14931"/>
                  <a:lumOff val="-10084"/>
                  <a:alphaOff val="0"/>
                </a:schemeClr>
              </a:fillRef>
              <a:effectRef idx="0">
                <a:schemeClr val="accent5">
                  <a:hueOff val="-5793037"/>
                  <a:satOff val="-14931"/>
                  <a:lumOff val="-10084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AU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7C2B432-2ACD-43AE-A790-07702B49E43A}"/>
                  </a:ext>
                </a:extLst>
              </p:cNvPr>
              <p:cNvSpPr/>
              <p:nvPr/>
            </p:nvSpPr>
            <p:spPr>
              <a:xfrm>
                <a:off x="6470675" y="3724323"/>
                <a:ext cx="2529840" cy="101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DD6A27F-A996-4078-A05B-6C67C19B2447}"/>
                </a:ext>
              </a:extLst>
            </p:cNvPr>
            <p:cNvSpPr txBox="1"/>
            <p:nvPr/>
          </p:nvSpPr>
          <p:spPr>
            <a:xfrm>
              <a:off x="6609057" y="4280644"/>
              <a:ext cx="13835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Pastoral care</a:t>
              </a:r>
              <a:endParaRPr lang="en-AU" dirty="0"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3FA59498-BE4B-4F88-84E1-92B5840B3851}"/>
              </a:ext>
            </a:extLst>
          </p:cNvPr>
          <p:cNvSpPr txBox="1"/>
          <p:nvPr/>
        </p:nvSpPr>
        <p:spPr>
          <a:xfrm>
            <a:off x="1538745" y="2333527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  <a:endParaRPr lang="en-AU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D84A17F-C726-47C2-883D-4E50B01B6650}"/>
              </a:ext>
            </a:extLst>
          </p:cNvPr>
          <p:cNvSpPr txBox="1"/>
          <p:nvPr/>
        </p:nvSpPr>
        <p:spPr>
          <a:xfrm>
            <a:off x="2995521" y="453403"/>
            <a:ext cx="8471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If the </a:t>
            </a:r>
            <a:r>
              <a:rPr lang="en-US" sz="2400" b="1" dirty="0">
                <a:highlight>
                  <a:srgbClr val="FFFF00"/>
                </a:highlight>
              </a:rPr>
              <a:t>Staff</a:t>
            </a:r>
            <a:r>
              <a:rPr lang="en-US" sz="2400" b="1" dirty="0"/>
              <a:t> matter relates to Sexual Assault or Sexual Harassment</a:t>
            </a:r>
            <a:endParaRPr lang="en-AU" sz="2400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68DE43A-02E9-4B06-B58D-C174B13FB4F5}"/>
              </a:ext>
            </a:extLst>
          </p:cNvPr>
          <p:cNvSpPr/>
          <p:nvPr/>
        </p:nvSpPr>
        <p:spPr>
          <a:xfrm>
            <a:off x="4145426" y="1834199"/>
            <a:ext cx="2030456" cy="1594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SASH Policy and Procedure</a:t>
            </a:r>
            <a:endParaRPr lang="en-AU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C8B8507-0330-4E1E-AA0F-F31FE50EB0D7}"/>
              </a:ext>
            </a:extLst>
          </p:cNvPr>
          <p:cNvSpPr/>
          <p:nvPr/>
        </p:nvSpPr>
        <p:spPr>
          <a:xfrm>
            <a:off x="4174752" y="4045232"/>
            <a:ext cx="2030456" cy="1594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Pastoral care</a:t>
            </a:r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6D187040-C345-4BB2-9988-DCFDE30970DF}"/>
              </a:ext>
            </a:extLst>
          </p:cNvPr>
          <p:cNvSpPr/>
          <p:nvPr/>
        </p:nvSpPr>
        <p:spPr>
          <a:xfrm rot="5400000">
            <a:off x="3003441" y="3855310"/>
            <a:ext cx="525651" cy="411127"/>
          </a:xfrm>
          <a:prstGeom prst="triangl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793037"/>
              <a:satOff val="-14931"/>
              <a:lumOff val="-10084"/>
              <a:alphaOff val="0"/>
            </a:schemeClr>
          </a:fillRef>
          <a:effectRef idx="0">
            <a:schemeClr val="accent5">
              <a:hueOff val="-5793037"/>
              <a:satOff val="-14931"/>
              <a:lumOff val="-10084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F6B9B3B-0756-476A-A321-7ACEB20AE98B}"/>
              </a:ext>
            </a:extLst>
          </p:cNvPr>
          <p:cNvSpPr/>
          <p:nvPr/>
        </p:nvSpPr>
        <p:spPr>
          <a:xfrm>
            <a:off x="9231363" y="1834199"/>
            <a:ext cx="1751380" cy="1594801"/>
          </a:xfrm>
          <a:custGeom>
            <a:avLst/>
            <a:gdLst>
              <a:gd name="connsiteX0" fmla="*/ 0 w 1501861"/>
              <a:gd name="connsiteY0" fmla="*/ 750931 h 1501861"/>
              <a:gd name="connsiteX1" fmla="*/ 750931 w 1501861"/>
              <a:gd name="connsiteY1" fmla="*/ 0 h 1501861"/>
              <a:gd name="connsiteX2" fmla="*/ 1501862 w 1501861"/>
              <a:gd name="connsiteY2" fmla="*/ 750931 h 1501861"/>
              <a:gd name="connsiteX3" fmla="*/ 750931 w 1501861"/>
              <a:gd name="connsiteY3" fmla="*/ 1501862 h 1501861"/>
              <a:gd name="connsiteX4" fmla="*/ 0 w 1501861"/>
              <a:gd name="connsiteY4" fmla="*/ 750931 h 150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1861" h="1501861">
                <a:moveTo>
                  <a:pt x="0" y="750931"/>
                </a:moveTo>
                <a:cubicBezTo>
                  <a:pt x="0" y="336203"/>
                  <a:pt x="336203" y="0"/>
                  <a:pt x="750931" y="0"/>
                </a:cubicBezTo>
                <a:cubicBezTo>
                  <a:pt x="1165659" y="0"/>
                  <a:pt x="1501862" y="336203"/>
                  <a:pt x="1501862" y="750931"/>
                </a:cubicBezTo>
                <a:cubicBezTo>
                  <a:pt x="1501862" y="1165659"/>
                  <a:pt x="1165659" y="1501862"/>
                  <a:pt x="750931" y="1501862"/>
                </a:cubicBezTo>
                <a:cubicBezTo>
                  <a:pt x="336203" y="1501862"/>
                  <a:pt x="0" y="1165659"/>
                  <a:pt x="0" y="750931"/>
                </a:cubicBez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758543"/>
              <a:satOff val="-17419"/>
              <a:lumOff val="-11765"/>
              <a:alphaOff val="0"/>
            </a:schemeClr>
          </a:fillRef>
          <a:effectRef idx="0">
            <a:schemeClr val="accent5">
              <a:hueOff val="-6758543"/>
              <a:satOff val="-17419"/>
              <a:lumOff val="-1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4072" tIns="244072" rIns="244072" bIns="244072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900" dirty="0">
                <a:solidFill>
                  <a:schemeClr val="tx1"/>
                </a:solidFill>
              </a:rPr>
              <a:t>Professional Support</a:t>
            </a:r>
            <a:endParaRPr lang="en-AU" sz="1900" kern="1200" dirty="0">
              <a:solidFill>
                <a:schemeClr val="tx1"/>
              </a:solidFill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60B389F-7672-4534-91CA-1D6537BDCCD8}"/>
              </a:ext>
            </a:extLst>
          </p:cNvPr>
          <p:cNvGrpSpPr/>
          <p:nvPr/>
        </p:nvGrpSpPr>
        <p:grpSpPr>
          <a:xfrm>
            <a:off x="6313102" y="2307543"/>
            <a:ext cx="2841885" cy="723183"/>
            <a:chOff x="6046402" y="3926793"/>
            <a:chExt cx="2841885" cy="723183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7D7653A2-0C9E-4403-8FBD-9F6A0C6D231E}"/>
                </a:ext>
              </a:extLst>
            </p:cNvPr>
            <p:cNvGrpSpPr/>
            <p:nvPr/>
          </p:nvGrpSpPr>
          <p:grpSpPr>
            <a:xfrm>
              <a:off x="6046402" y="3926793"/>
              <a:ext cx="2841885" cy="525651"/>
              <a:chOff x="6470675" y="3512298"/>
              <a:chExt cx="2841885" cy="525651"/>
            </a:xfrm>
          </p:grpSpPr>
          <p:sp>
            <p:nvSpPr>
              <p:cNvPr id="46" name="Isosceles Triangle 45">
                <a:extLst>
                  <a:ext uri="{FF2B5EF4-FFF2-40B4-BE49-F238E27FC236}">
                    <a16:creationId xmlns:a16="http://schemas.microsoft.com/office/drawing/2014/main" id="{CC86AFAB-23BB-4175-893D-ED7597947B80}"/>
                  </a:ext>
                </a:extLst>
              </p:cNvPr>
              <p:cNvSpPr/>
              <p:nvPr/>
            </p:nvSpPr>
            <p:spPr>
              <a:xfrm rot="5400000">
                <a:off x="8844171" y="3569560"/>
                <a:ext cx="525651" cy="411127"/>
              </a:xfrm>
              <a:prstGeom prst="triangle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5793037"/>
                  <a:satOff val="-14931"/>
                  <a:lumOff val="-10084"/>
                  <a:alphaOff val="0"/>
                </a:schemeClr>
              </a:fillRef>
              <a:effectRef idx="0">
                <a:schemeClr val="accent5">
                  <a:hueOff val="-5793037"/>
                  <a:satOff val="-14931"/>
                  <a:lumOff val="-10084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AU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CDD7EEBD-CFC7-4A13-92B1-F805C7F9EAF0}"/>
                  </a:ext>
                </a:extLst>
              </p:cNvPr>
              <p:cNvSpPr/>
              <p:nvPr/>
            </p:nvSpPr>
            <p:spPr>
              <a:xfrm>
                <a:off x="6470675" y="3724323"/>
                <a:ext cx="2529840" cy="101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F427689-4CF6-490C-8A69-E34DD9DF1C44}"/>
                </a:ext>
              </a:extLst>
            </p:cNvPr>
            <p:cNvSpPr txBox="1"/>
            <p:nvPr/>
          </p:nvSpPr>
          <p:spPr>
            <a:xfrm>
              <a:off x="6609057" y="4280644"/>
              <a:ext cx="10080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Referrals</a:t>
              </a:r>
              <a:endParaRPr lang="en-AU" dirty="0"/>
            </a:p>
          </p:txBody>
        </p:sp>
      </p:grpSp>
      <p:sp>
        <p:nvSpPr>
          <p:cNvPr id="3" name="Left Bracket 2">
            <a:extLst>
              <a:ext uri="{FF2B5EF4-FFF2-40B4-BE49-F238E27FC236}">
                <a16:creationId xmlns:a16="http://schemas.microsoft.com/office/drawing/2014/main" id="{00ED31B0-7742-4E92-B12F-E6B6DAECF6AB}"/>
              </a:ext>
            </a:extLst>
          </p:cNvPr>
          <p:cNvSpPr/>
          <p:nvPr/>
        </p:nvSpPr>
        <p:spPr>
          <a:xfrm>
            <a:off x="3626130" y="2518193"/>
            <a:ext cx="362940" cy="2527854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6575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1072</TotalTime>
  <Words>154</Words>
  <Application>Microsoft Office PowerPoint</Application>
  <PresentationFormat>Widescreen</PresentationFormat>
  <Paragraphs>54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 Assault and Sexual Harassment</dc:title>
  <dc:creator>Esther Teo</dc:creator>
  <cp:lastModifiedBy>Esther Teo</cp:lastModifiedBy>
  <cp:revision>16</cp:revision>
  <dcterms:created xsi:type="dcterms:W3CDTF">2021-09-01T04:15:00Z</dcterms:created>
  <dcterms:modified xsi:type="dcterms:W3CDTF">2024-03-23T05:42:49Z</dcterms:modified>
</cp:coreProperties>
</file>